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70" r:id="rId14"/>
    <p:sldId id="271" r:id="rId15"/>
    <p:sldId id="272" r:id="rId16"/>
    <p:sldId id="273" r:id="rId17"/>
    <p:sldId id="268" r:id="rId18"/>
    <p:sldId id="269" r:id="rId19"/>
  </p:sldIdLst>
  <p:sldSz cx="9144000" cy="6858000" type="screen4x3"/>
  <p:notesSz cx="6735763" cy="9866313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2C0C0"/>
    <a:srgbClr val="ADB3B3"/>
    <a:srgbClr val="DE7151"/>
    <a:srgbClr val="749F5F"/>
    <a:srgbClr val="6193A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>
        <p:scale>
          <a:sx n="74" d="100"/>
          <a:sy n="74" d="100"/>
        </p:scale>
        <p:origin x="-72" y="10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9786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6F167C-2330-4162-89D7-C138E38A6E51}" type="datetimeFigureOut">
              <a:rPr lang="de-DE" smtClean="0"/>
              <a:t>25.02.2014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A82E1F-97DD-485E-835E-6C2B5ABFEA9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987750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10E20-5AC3-49CC-898B-AA4CD303282D}" type="datetimeFigureOut">
              <a:rPr lang="de-DE" smtClean="0"/>
              <a:t>25.02.2014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2DF89-9366-4699-9D59-518F6E23039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50961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10E20-5AC3-49CC-898B-AA4CD303282D}" type="datetimeFigureOut">
              <a:rPr lang="de-DE" smtClean="0"/>
              <a:t>25.02.2014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2DF89-9366-4699-9D59-518F6E23039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8888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10E20-5AC3-49CC-898B-AA4CD303282D}" type="datetimeFigureOut">
              <a:rPr lang="de-DE" smtClean="0"/>
              <a:t>25.02.2014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2DF89-9366-4699-9D59-518F6E23039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683006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10E20-5AC3-49CC-898B-AA4CD303282D}" type="datetimeFigureOut">
              <a:rPr lang="de-DE" smtClean="0"/>
              <a:t>25.02.2014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2DF89-9366-4699-9D59-518F6E23039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053492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10E20-5AC3-49CC-898B-AA4CD303282D}" type="datetimeFigureOut">
              <a:rPr lang="de-DE" smtClean="0"/>
              <a:t>25.02.2014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2DF89-9366-4699-9D59-518F6E23039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19547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10E20-5AC3-49CC-898B-AA4CD303282D}" type="datetimeFigureOut">
              <a:rPr lang="de-DE" smtClean="0"/>
              <a:t>25.02.2014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2DF89-9366-4699-9D59-518F6E23039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284024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10E20-5AC3-49CC-898B-AA4CD303282D}" type="datetimeFigureOut">
              <a:rPr lang="de-DE" smtClean="0"/>
              <a:t>25.02.2014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2DF89-9366-4699-9D59-518F6E23039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206686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10E20-5AC3-49CC-898B-AA4CD303282D}" type="datetimeFigureOut">
              <a:rPr lang="de-DE" smtClean="0"/>
              <a:t>25.02.2014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2DF89-9366-4699-9D59-518F6E23039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562948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10E20-5AC3-49CC-898B-AA4CD303282D}" type="datetimeFigureOut">
              <a:rPr lang="de-DE" smtClean="0"/>
              <a:t>25.02.2014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2DF89-9366-4699-9D59-518F6E23039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109705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10E20-5AC3-49CC-898B-AA4CD303282D}" type="datetimeFigureOut">
              <a:rPr lang="de-DE" smtClean="0"/>
              <a:t>25.02.2014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2DF89-9366-4699-9D59-518F6E23039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417214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10E20-5AC3-49CC-898B-AA4CD303282D}" type="datetimeFigureOut">
              <a:rPr lang="de-DE" smtClean="0"/>
              <a:t>25.02.2014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2DF89-9366-4699-9D59-518F6E23039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193280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910E20-5AC3-49CC-898B-AA4CD303282D}" type="datetimeFigureOut">
              <a:rPr lang="de-DE" smtClean="0"/>
              <a:t>25.02.2014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12DF89-9366-4699-9D59-518F6E23039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638810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ildungsspender.de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1484785"/>
            <a:ext cx="7772400" cy="1728192"/>
          </a:xfrm>
        </p:spPr>
        <p:txBody>
          <a:bodyPr>
            <a:normAutofit fontScale="90000"/>
          </a:bodyPr>
          <a:lstStyle/>
          <a:p>
            <a:r>
              <a:rPr lang="de-DE" dirty="0" smtClean="0"/>
              <a:t>Verein der Freunde und Förderer des Gymnasiums Wendelstein e.V.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de-DE" dirty="0" smtClean="0"/>
              <a:t>Mitgliederversammlung am</a:t>
            </a:r>
            <a:br>
              <a:rPr lang="de-DE" dirty="0" smtClean="0"/>
            </a:br>
            <a:r>
              <a:rPr lang="de-DE" dirty="0" smtClean="0"/>
              <a:t>25. Februar 2014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0078912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4. Verwendung der Mittel gemäß Satzungszweck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de-DE" dirty="0" smtClean="0"/>
              <a:t>300 € individuelle Unterstützung zur Ermöglichung der Teilnahme an Klassenaktivitäten°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e-DE" dirty="0" smtClean="0"/>
              <a:t>400 € Effektscheinwerfer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e-DE" dirty="0" smtClean="0"/>
              <a:t>1500 € Unterstützung Lehrerfortbildung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e-DE" dirty="0"/>
              <a:t> </a:t>
            </a:r>
            <a:r>
              <a:rPr lang="de-DE" dirty="0" smtClean="0"/>
              <a:t>30 - 50 € Schulpreis Geographie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e-DE" dirty="0" smtClean="0"/>
              <a:t> 100 € Gestaltung Bibliothekseingang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e-DE" dirty="0" smtClean="0"/>
              <a:t>200 € Roll-</a:t>
            </a:r>
            <a:r>
              <a:rPr lang="de-DE" dirty="0" err="1" smtClean="0"/>
              <a:t>up</a:t>
            </a:r>
            <a:r>
              <a:rPr lang="de-DE" dirty="0" smtClean="0"/>
              <a:t> Poster (Verein)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e-DE" dirty="0" smtClean="0"/>
              <a:t>(500-600 € Kaffeehumpen)°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299968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de-DE" dirty="0" smtClean="0"/>
              <a:t> 900 € Messgeräte für Physik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e-DE" dirty="0" smtClean="0"/>
              <a:t>Evtl. E-Gitarre für Musik</a:t>
            </a:r>
          </a:p>
          <a:p>
            <a:pPr marL="0" indent="0">
              <a:buNone/>
            </a:pPr>
            <a:r>
              <a:rPr lang="de-DE" dirty="0" smtClean="0"/>
              <a:t>Anschaffungen für die einzelnen Fächer werden von den Lehrkräften der Fachbereiche besprochen und dann über Herrn Dr. </a:t>
            </a:r>
            <a:r>
              <a:rPr lang="de-DE" dirty="0" err="1" smtClean="0"/>
              <a:t>Novotný</a:t>
            </a:r>
            <a:r>
              <a:rPr lang="de-DE" dirty="0" smtClean="0"/>
              <a:t> an den Förderverein weitergegeben.</a:t>
            </a:r>
            <a:br>
              <a:rPr lang="de-DE" dirty="0" smtClean="0"/>
            </a:br>
            <a:r>
              <a:rPr lang="de-DE" dirty="0" smtClean="0"/>
              <a:t>Ebenso kann sich die SMV nach Absprache mit Lehrkräften und </a:t>
            </a:r>
            <a:r>
              <a:rPr lang="de-DE" smtClean="0"/>
              <a:t>Herrn </a:t>
            </a:r>
            <a:r>
              <a:rPr lang="de-DE" dirty="0" err="1"/>
              <a:t>D</a:t>
            </a:r>
            <a:r>
              <a:rPr lang="de-DE" smtClean="0"/>
              <a:t>r</a:t>
            </a:r>
            <a:r>
              <a:rPr lang="de-DE" dirty="0" err="1" smtClean="0"/>
              <a:t>.</a:t>
            </a:r>
            <a:r>
              <a:rPr lang="de-DE" dirty="0" smtClean="0"/>
              <a:t> </a:t>
            </a:r>
            <a:r>
              <a:rPr lang="de-DE" dirty="0" err="1" smtClean="0"/>
              <a:t>Novotný</a:t>
            </a:r>
            <a:r>
              <a:rPr lang="de-DE" dirty="0" smtClean="0"/>
              <a:t> an den Förderverein wenden.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214757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de-DE" dirty="0" smtClean="0"/>
              <a:t>5.	Wahl des Kassenprüfers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de-DE" dirty="0" smtClean="0"/>
              <a:t>6.	Internetseite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de-DE" dirty="0" smtClean="0"/>
              <a:t>7. 	Vorstellung des Konzeptes zur 	Kontaktaufnahme und –pflege mit 	Unternehmen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529361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Vorstellung „Partnerprogramm“</a:t>
            </a:r>
            <a:endParaRPr lang="de-DE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6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1916833"/>
            <a:ext cx="1403028" cy="14094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5276" y="1916832"/>
            <a:ext cx="1403028" cy="14094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Pfeil nach rechts 3"/>
          <p:cNvSpPr/>
          <p:nvPr/>
        </p:nvSpPr>
        <p:spPr>
          <a:xfrm>
            <a:off x="3419872" y="2153630"/>
            <a:ext cx="1944216" cy="323903"/>
          </a:xfrm>
          <a:prstGeom prst="rightArrow">
            <a:avLst/>
          </a:prstGeom>
          <a:solidFill>
            <a:srgbClr val="6193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Pfeil nach rechts 6"/>
          <p:cNvSpPr/>
          <p:nvPr/>
        </p:nvSpPr>
        <p:spPr>
          <a:xfrm rot="10800000">
            <a:off x="3419872" y="2765830"/>
            <a:ext cx="1944216" cy="323903"/>
          </a:xfrm>
          <a:prstGeom prst="rightArrow">
            <a:avLst/>
          </a:prstGeom>
          <a:solidFill>
            <a:srgbClr val="6193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Textfeld 4"/>
          <p:cNvSpPr txBox="1"/>
          <p:nvPr/>
        </p:nvSpPr>
        <p:spPr>
          <a:xfrm>
            <a:off x="1547664" y="3449774"/>
            <a:ext cx="14030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/>
              <a:t>Gymnasium</a:t>
            </a:r>
            <a:endParaRPr lang="de-DE" b="1" dirty="0"/>
          </a:p>
        </p:txBody>
      </p:sp>
      <p:sp>
        <p:nvSpPr>
          <p:cNvPr id="6" name="Textfeld 5"/>
          <p:cNvSpPr txBox="1"/>
          <p:nvPr/>
        </p:nvSpPr>
        <p:spPr>
          <a:xfrm>
            <a:off x="5868144" y="3449774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/>
              <a:t>Unternehmen</a:t>
            </a:r>
            <a:endParaRPr lang="de-DE" b="1" dirty="0"/>
          </a:p>
        </p:txBody>
      </p:sp>
      <p:sp>
        <p:nvSpPr>
          <p:cNvPr id="8" name="Textfeld 7"/>
          <p:cNvSpPr txBox="1"/>
          <p:nvPr/>
        </p:nvSpPr>
        <p:spPr>
          <a:xfrm>
            <a:off x="3563888" y="2441662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b="1" dirty="0" err="1" smtClean="0"/>
              <a:t>win-win</a:t>
            </a:r>
            <a:endParaRPr lang="de-DE" b="1" dirty="0"/>
          </a:p>
        </p:txBody>
      </p:sp>
      <p:sp>
        <p:nvSpPr>
          <p:cNvPr id="9" name="Textfeld 8"/>
          <p:cNvSpPr txBox="1"/>
          <p:nvPr/>
        </p:nvSpPr>
        <p:spPr>
          <a:xfrm>
            <a:off x="790452" y="4221088"/>
            <a:ext cx="30614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/>
              <a:t>praxisnahe Lerninhalte</a:t>
            </a:r>
          </a:p>
          <a:p>
            <a:pPr algn="ctr"/>
            <a:r>
              <a:rPr lang="de-DE" dirty="0" smtClean="0"/>
              <a:t>frühe Orientierung</a:t>
            </a:r>
          </a:p>
        </p:txBody>
      </p:sp>
      <p:sp>
        <p:nvSpPr>
          <p:cNvPr id="12" name="Textfeld 11"/>
          <p:cNvSpPr txBox="1"/>
          <p:nvPr/>
        </p:nvSpPr>
        <p:spPr>
          <a:xfrm>
            <a:off x="5148064" y="4221088"/>
            <a:ext cx="30614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/>
              <a:t>Fachkräftebedarf</a:t>
            </a:r>
          </a:p>
          <a:p>
            <a:pPr algn="ctr"/>
            <a:r>
              <a:rPr lang="de-DE" dirty="0" smtClean="0"/>
              <a:t>Begeisterung schaffen</a:t>
            </a:r>
            <a:endParaRPr lang="de-DE" dirty="0"/>
          </a:p>
        </p:txBody>
      </p:sp>
      <p:sp>
        <p:nvSpPr>
          <p:cNvPr id="10" name="Textfeld 9"/>
          <p:cNvSpPr txBox="1"/>
          <p:nvPr/>
        </p:nvSpPr>
        <p:spPr>
          <a:xfrm>
            <a:off x="3203848" y="4797152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/>
              <a:t>i</a:t>
            </a:r>
            <a:r>
              <a:rPr lang="de-DE" dirty="0" smtClean="0"/>
              <a:t>ntensive Kontaktpflege</a:t>
            </a:r>
            <a:endParaRPr lang="de-DE" dirty="0"/>
          </a:p>
        </p:txBody>
      </p:sp>
      <p:sp>
        <p:nvSpPr>
          <p:cNvPr id="15" name="Textfeld 14"/>
          <p:cNvSpPr txBox="1"/>
          <p:nvPr/>
        </p:nvSpPr>
        <p:spPr>
          <a:xfrm>
            <a:off x="790452" y="5157192"/>
            <a:ext cx="30614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/>
              <a:t>finanzielle Unterstützung</a:t>
            </a:r>
          </a:p>
        </p:txBody>
      </p:sp>
      <p:sp>
        <p:nvSpPr>
          <p:cNvPr id="16" name="Textfeld 15"/>
          <p:cNvSpPr txBox="1"/>
          <p:nvPr/>
        </p:nvSpPr>
        <p:spPr>
          <a:xfrm>
            <a:off x="5110932" y="5157192"/>
            <a:ext cx="30614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/>
              <a:t>Wettbewerbsvorteil</a:t>
            </a:r>
          </a:p>
        </p:txBody>
      </p:sp>
    </p:spTree>
    <p:extLst>
      <p:ext uri="{BB962C8B-B14F-4D97-AF65-F5344CB8AC3E}">
        <p14:creationId xmlns:p14="http://schemas.microsoft.com/office/powerpoint/2010/main" val="41289411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Vorstellung „Partnerprogramm“</a:t>
            </a:r>
            <a:endParaRPr lang="de-DE" dirty="0"/>
          </a:p>
        </p:txBody>
      </p:sp>
      <p:grpSp>
        <p:nvGrpSpPr>
          <p:cNvPr id="16" name="Gruppieren 15"/>
          <p:cNvGrpSpPr/>
          <p:nvPr/>
        </p:nvGrpSpPr>
        <p:grpSpPr>
          <a:xfrm>
            <a:off x="1979712" y="2204864"/>
            <a:ext cx="5256584" cy="3744416"/>
            <a:chOff x="1979712" y="2204864"/>
            <a:chExt cx="5256584" cy="3744416"/>
          </a:xfrm>
        </p:grpSpPr>
        <p:grpSp>
          <p:nvGrpSpPr>
            <p:cNvPr id="9" name="Gruppieren 8"/>
            <p:cNvGrpSpPr/>
            <p:nvPr/>
          </p:nvGrpSpPr>
          <p:grpSpPr>
            <a:xfrm>
              <a:off x="2555776" y="2204864"/>
              <a:ext cx="4032448" cy="3744416"/>
              <a:chOff x="3059832" y="1052736"/>
              <a:chExt cx="4032448" cy="5760640"/>
            </a:xfrm>
          </p:grpSpPr>
          <p:sp>
            <p:nvSpPr>
              <p:cNvPr id="4" name="Trapezoid 3"/>
              <p:cNvSpPr/>
              <p:nvPr/>
            </p:nvSpPr>
            <p:spPr>
              <a:xfrm>
                <a:off x="4211960" y="1052736"/>
                <a:ext cx="1728192" cy="1152128"/>
              </a:xfrm>
              <a:prstGeom prst="trapezoid">
                <a:avLst/>
              </a:prstGeom>
              <a:solidFill>
                <a:srgbClr val="6193A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5" name="Trapezoid 4"/>
              <p:cNvSpPr/>
              <p:nvPr/>
            </p:nvSpPr>
            <p:spPr>
              <a:xfrm>
                <a:off x="3923928" y="2204864"/>
                <a:ext cx="2304256" cy="1152128"/>
              </a:xfrm>
              <a:prstGeom prst="trapezoid">
                <a:avLst/>
              </a:prstGeom>
              <a:solidFill>
                <a:srgbClr val="749F5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6" name="Trapezoid 5"/>
              <p:cNvSpPr/>
              <p:nvPr/>
            </p:nvSpPr>
            <p:spPr>
              <a:xfrm>
                <a:off x="3635896" y="3356992"/>
                <a:ext cx="2880320" cy="1152128"/>
              </a:xfrm>
              <a:prstGeom prst="trapezoid">
                <a:avLst/>
              </a:prstGeom>
              <a:solidFill>
                <a:srgbClr val="DE715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7" name="Trapezoid 6"/>
              <p:cNvSpPr/>
              <p:nvPr/>
            </p:nvSpPr>
            <p:spPr>
              <a:xfrm>
                <a:off x="3347864" y="4509120"/>
                <a:ext cx="3456384" cy="1152128"/>
              </a:xfrm>
              <a:prstGeom prst="trapezoid">
                <a:avLst/>
              </a:prstGeom>
              <a:solidFill>
                <a:srgbClr val="ADB3B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8" name="Trapezoid 7"/>
              <p:cNvSpPr/>
              <p:nvPr/>
            </p:nvSpPr>
            <p:spPr>
              <a:xfrm>
                <a:off x="3059832" y="5661248"/>
                <a:ext cx="4032448" cy="1152128"/>
              </a:xfrm>
              <a:prstGeom prst="trapezoid">
                <a:avLst/>
              </a:prstGeom>
              <a:solidFill>
                <a:srgbClr val="72C0C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  <p:sp>
          <p:nvSpPr>
            <p:cNvPr id="11" name="Textfeld 10"/>
            <p:cNvSpPr txBox="1"/>
            <p:nvPr/>
          </p:nvSpPr>
          <p:spPr>
            <a:xfrm>
              <a:off x="2555776" y="5363924"/>
              <a:ext cx="403244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dirty="0" smtClean="0"/>
                <a:t>Sach- und Geldspenden</a:t>
              </a:r>
              <a:endParaRPr lang="de-DE" dirty="0"/>
            </a:p>
          </p:txBody>
        </p:sp>
        <p:sp>
          <p:nvSpPr>
            <p:cNvPr id="12" name="Textfeld 11"/>
            <p:cNvSpPr txBox="1"/>
            <p:nvPr/>
          </p:nvSpPr>
          <p:spPr>
            <a:xfrm>
              <a:off x="2555776" y="3851756"/>
              <a:ext cx="403244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dirty="0" smtClean="0"/>
                <a:t>Praktikumsplätze</a:t>
              </a:r>
              <a:endParaRPr lang="de-DE" dirty="0"/>
            </a:p>
          </p:txBody>
        </p:sp>
        <p:sp>
          <p:nvSpPr>
            <p:cNvPr id="13" name="Textfeld 12"/>
            <p:cNvSpPr txBox="1"/>
            <p:nvPr/>
          </p:nvSpPr>
          <p:spPr>
            <a:xfrm>
              <a:off x="2555776" y="4643844"/>
              <a:ext cx="403244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dirty="0" smtClean="0"/>
                <a:t>Unternehmenstage</a:t>
              </a:r>
              <a:endParaRPr lang="de-DE" dirty="0"/>
            </a:p>
          </p:txBody>
        </p:sp>
        <p:sp>
          <p:nvSpPr>
            <p:cNvPr id="14" name="Textfeld 13"/>
            <p:cNvSpPr txBox="1"/>
            <p:nvPr/>
          </p:nvSpPr>
          <p:spPr>
            <a:xfrm>
              <a:off x="1979712" y="3070701"/>
              <a:ext cx="525658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dirty="0" smtClean="0"/>
                <a:t>Zusammenarbeit in schulischen Arbeitsgruppen</a:t>
              </a:r>
              <a:endParaRPr lang="de-DE" dirty="0"/>
            </a:p>
          </p:txBody>
        </p:sp>
        <p:sp>
          <p:nvSpPr>
            <p:cNvPr id="15" name="Textfeld 14"/>
            <p:cNvSpPr txBox="1"/>
            <p:nvPr/>
          </p:nvSpPr>
          <p:spPr>
            <a:xfrm>
              <a:off x="2555776" y="2420888"/>
              <a:ext cx="403244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dirty="0" smtClean="0"/>
                <a:t>Förderpreise und </a:t>
              </a:r>
              <a:r>
                <a:rPr lang="de-DE" dirty="0" err="1" smtClean="0"/>
                <a:t>Stipendiatenprogramm</a:t>
              </a:r>
              <a:endParaRPr lang="de-DE" dirty="0"/>
            </a:p>
          </p:txBody>
        </p:sp>
      </p:grpSp>
    </p:spTree>
    <p:extLst>
      <p:ext uri="{BB962C8B-B14F-4D97-AF65-F5344CB8AC3E}">
        <p14:creationId xmlns:p14="http://schemas.microsoft.com/office/powerpoint/2010/main" val="15980269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Vorstellung „Partnerprogramm“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u="sng" dirty="0" smtClean="0"/>
              <a:t>Vorgehen:</a:t>
            </a:r>
          </a:p>
          <a:p>
            <a:pPr marL="0" indent="0">
              <a:buNone/>
            </a:pPr>
            <a:endParaRPr lang="de-DE" dirty="0" smtClean="0"/>
          </a:p>
          <a:p>
            <a:pPr marL="514350" indent="-514350">
              <a:buAutoNum type="arabicPeriod"/>
            </a:pPr>
            <a:r>
              <a:rPr lang="de-DE" dirty="0" smtClean="0"/>
              <a:t>Kontakte zu Unternehmen knüpfen über Veranstaltungen, direkte Ansprache </a:t>
            </a:r>
            <a:r>
              <a:rPr lang="de-DE" dirty="0" err="1" smtClean="0"/>
              <a:t>u.ä.</a:t>
            </a:r>
            <a:endParaRPr lang="de-DE" dirty="0" smtClean="0"/>
          </a:p>
          <a:p>
            <a:pPr marL="514350" indent="-514350">
              <a:buAutoNum type="arabicPeriod"/>
            </a:pPr>
            <a:r>
              <a:rPr lang="de-DE" dirty="0" smtClean="0"/>
              <a:t>Besuch beim Unternehmen und Vorstellung des Partnerprogramms</a:t>
            </a:r>
          </a:p>
          <a:p>
            <a:pPr marL="514350" indent="-514350">
              <a:buAutoNum type="arabicPeriod"/>
            </a:pPr>
            <a:r>
              <a:rPr lang="de-DE" dirty="0" smtClean="0"/>
              <a:t>Dauerhafte, für beide Seiten gewinnbringende, Zusammenarbeit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4469610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Vorstellung „Partnerprogramm“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u="sng" dirty="0" smtClean="0"/>
              <a:t>Verwendete Unterlagen:</a:t>
            </a:r>
          </a:p>
          <a:p>
            <a:pPr marL="0" indent="0">
              <a:buNone/>
            </a:pPr>
            <a:endParaRPr lang="de-DE" u="sng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5686" y="4410355"/>
            <a:ext cx="2197328" cy="1195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2665660"/>
            <a:ext cx="1252538" cy="1195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feld 3"/>
          <p:cNvSpPr txBox="1"/>
          <p:nvPr/>
        </p:nvSpPr>
        <p:spPr>
          <a:xfrm>
            <a:off x="2728194" y="2883425"/>
            <a:ext cx="45801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Briefanschreiben „ohne vorherigem Kontakt“</a:t>
            </a:r>
          </a:p>
          <a:p>
            <a:r>
              <a:rPr lang="de-DE" dirty="0" smtClean="0"/>
              <a:t>Briefanschreiben „mit vorherigem Kontakt“</a:t>
            </a:r>
            <a:endParaRPr lang="de-DE" dirty="0"/>
          </a:p>
        </p:txBody>
      </p:sp>
      <p:sp>
        <p:nvSpPr>
          <p:cNvPr id="7" name="Textfeld 6"/>
          <p:cNvSpPr txBox="1"/>
          <p:nvPr/>
        </p:nvSpPr>
        <p:spPr>
          <a:xfrm>
            <a:off x="1115616" y="4437112"/>
            <a:ext cx="39756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Präsentationsmappe wo die Schule, der Elternbeirat, der Förderverein und die Möglichkeiten der Zusammenarbeit vorgestellt werden.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1799827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Termine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de-DE" dirty="0" smtClean="0"/>
              <a:t>April 2014	2. Elternsprechtag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e-DE" dirty="0" smtClean="0"/>
              <a:t>Mai 2014	Schulanmeldewoche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e-DE" dirty="0" smtClean="0"/>
              <a:t>Juli 2014		Sommerfest?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e-DE" dirty="0" smtClean="0"/>
              <a:t>Gewerbeschau Allersberg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e-DE" dirty="0" smtClean="0"/>
              <a:t>24./25. Mai	Gewerbeschau Wendelstein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4802625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Sonstiges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mtClean="0">
                <a:hlinkClick r:id="rId2"/>
              </a:rPr>
              <a:t>www.Bildungsspender.de</a:t>
            </a:r>
            <a:r>
              <a:rPr lang="de-DE" smtClean="0"/>
              <a:t/>
            </a:r>
            <a:br>
              <a:rPr lang="de-DE" smtClean="0"/>
            </a:br>
            <a:r>
              <a:rPr lang="de-DE" smtClean="0"/>
              <a:t/>
            </a:r>
            <a:br>
              <a:rPr lang="de-DE" smtClean="0"/>
            </a:br>
            <a:r>
              <a:rPr lang="de-DE" smtClean="0"/>
              <a:t>- Internetsuchmaschine, basierend auf Yahoo</a:t>
            </a:r>
            <a:br>
              <a:rPr lang="de-DE" smtClean="0"/>
            </a:br>
            <a:r>
              <a:rPr lang="de-DE" smtClean="0"/>
              <a:t>- Zusammenarbeit mit Internetshops</a:t>
            </a:r>
            <a:br>
              <a:rPr lang="de-DE" smtClean="0"/>
            </a:br>
            <a:r>
              <a:rPr lang="de-DE" smtClean="0"/>
              <a:t>- Läuft die Bestellung in einem teilnehmenden       Internetshop über den Bildungsspender, so wird automatisch ein bestimmter Prozentsatz des Bestellwertes als Spende an die begünstigte Einrichtung abgeführt.</a:t>
            </a:r>
          </a:p>
          <a:p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16164282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Tagesordnung	</a:t>
            </a:r>
            <a:br>
              <a:rPr lang="de-DE" dirty="0" smtClean="0"/>
            </a:b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de-DE" dirty="0" smtClean="0"/>
              <a:t>Eröffnung, Begrüßung, Feststellung der Beschlussfähigkeit</a:t>
            </a:r>
          </a:p>
          <a:p>
            <a:pPr marL="514350" indent="-514350">
              <a:buFont typeface="+mj-lt"/>
              <a:buAutoNum type="arabicPeriod"/>
            </a:pPr>
            <a:r>
              <a:rPr lang="de-DE" dirty="0" smtClean="0"/>
              <a:t>Bericht des Vorstandes</a:t>
            </a:r>
          </a:p>
          <a:p>
            <a:pPr marL="514350" indent="-514350">
              <a:buFont typeface="+mj-lt"/>
              <a:buAutoNum type="arabicPeriod"/>
            </a:pPr>
            <a:r>
              <a:rPr lang="de-DE" dirty="0" smtClean="0"/>
              <a:t>Bericht der Schatzmeisterin und Beschluss über den Haushaltsplan</a:t>
            </a:r>
          </a:p>
          <a:p>
            <a:pPr marL="514350" indent="-514350">
              <a:buFont typeface="+mj-lt"/>
              <a:buAutoNum type="arabicPeriod"/>
            </a:pPr>
            <a:r>
              <a:rPr lang="de-DE" dirty="0" smtClean="0"/>
              <a:t>Verwendung der Mittel gemäß Satzungszweck</a:t>
            </a:r>
          </a:p>
          <a:p>
            <a:pPr marL="514350" indent="-514350">
              <a:buFont typeface="+mj-lt"/>
              <a:buAutoNum type="arabicPeriod"/>
            </a:pPr>
            <a:r>
              <a:rPr lang="de-DE" dirty="0" smtClean="0"/>
              <a:t>Wahl des Kassenprüfers</a:t>
            </a:r>
          </a:p>
          <a:p>
            <a:pPr marL="514350" indent="-514350">
              <a:buFont typeface="+mj-lt"/>
              <a:buAutoNum type="arabicPeriod"/>
            </a:pPr>
            <a:r>
              <a:rPr lang="de-DE" dirty="0" smtClean="0"/>
              <a:t>Internetseite</a:t>
            </a:r>
          </a:p>
          <a:p>
            <a:pPr marL="514350" indent="-514350">
              <a:buFont typeface="+mj-lt"/>
              <a:buAutoNum type="arabicPeriod"/>
            </a:pPr>
            <a:r>
              <a:rPr lang="de-DE" dirty="0" smtClean="0"/>
              <a:t>Vorstellung des Konzeptes zur Kontaktaufnahme und –pflege mit Unternehmen</a:t>
            </a:r>
          </a:p>
          <a:p>
            <a:pPr marL="514350" indent="-514350">
              <a:buFont typeface="+mj-lt"/>
              <a:buAutoNum type="arabicPeriod"/>
            </a:pPr>
            <a:r>
              <a:rPr lang="de-DE" dirty="0" smtClean="0"/>
              <a:t>Termine</a:t>
            </a:r>
          </a:p>
          <a:p>
            <a:pPr marL="514350" indent="-514350">
              <a:buFont typeface="+mj-lt"/>
              <a:buAutoNum type="arabicPeriod"/>
            </a:pPr>
            <a:r>
              <a:rPr lang="de-DE" dirty="0" smtClean="0"/>
              <a:t>Sonstiges</a:t>
            </a:r>
          </a:p>
          <a:p>
            <a:pPr marL="514350" indent="-514350">
              <a:buFont typeface="+mj-lt"/>
              <a:buAutoNum type="arabicPeriod"/>
            </a:pPr>
            <a:endParaRPr lang="de-DE" dirty="0"/>
          </a:p>
          <a:p>
            <a:pPr marL="0" indent="0">
              <a:buNone/>
            </a:pPr>
            <a:r>
              <a:rPr lang="de-DE" dirty="0" smtClean="0"/>
              <a:t> 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961235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2. Bericht des Vorstandes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13. Mai 2013 Gründungsversammlung mit 29 Gründungsmitgliedern</a:t>
            </a:r>
          </a:p>
          <a:p>
            <a:r>
              <a:rPr lang="de-DE" dirty="0" smtClean="0"/>
              <a:t>4. Juni 2013 Bescheid des Finanzamtes Nürnberg:</a:t>
            </a:r>
            <a:br>
              <a:rPr lang="de-DE" dirty="0" smtClean="0"/>
            </a:br>
            <a:r>
              <a:rPr lang="de-DE" dirty="0" smtClean="0"/>
              <a:t>Die Satzung in der Fassung vom 13. Mai 2013 erfüllt die satzungsmäßigen Voraussetzungen nach den §§ 51,59, 60 und 61 der AO</a:t>
            </a:r>
          </a:p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513264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e-DE" dirty="0" smtClean="0"/>
              <a:t>Die Körperschaft fördert nach ihrer Satzung</a:t>
            </a:r>
            <a:br>
              <a:rPr lang="de-DE" dirty="0" smtClean="0"/>
            </a:br>
            <a:r>
              <a:rPr lang="de-DE" dirty="0" smtClean="0"/>
              <a:t>folgende gemeinnützige Zwecke:</a:t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Förderung der Erziehung, Volks- und Berufsbildung einschließlich der Studentenhilfe (§ 52 Abs. 2 Satz 1 Nr. 7 AO)</a:t>
            </a:r>
          </a:p>
          <a:p>
            <a:r>
              <a:rPr lang="de-DE" dirty="0" smtClean="0"/>
              <a:t>Berechtigung zur Ausstellung von Zuwendungsbestätigungen für Spenden und Mitgliedsbeiträge</a:t>
            </a:r>
          </a:p>
        </p:txBody>
      </p:sp>
    </p:spTree>
    <p:extLst>
      <p:ext uri="{BB962C8B-B14F-4D97-AF65-F5344CB8AC3E}">
        <p14:creationId xmlns:p14="http://schemas.microsoft.com/office/powerpoint/2010/main" val="10448732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e-DE" dirty="0" smtClean="0"/>
              <a:t>20. Juni 2013: Bestätigung über die Eintragung im Vereinsregister unter der Nummer</a:t>
            </a:r>
            <a:br>
              <a:rPr lang="de-DE" dirty="0" smtClean="0"/>
            </a:br>
            <a:r>
              <a:rPr lang="de-DE" dirty="0" smtClean="0"/>
              <a:t>VR 201472</a:t>
            </a:r>
          </a:p>
          <a:p>
            <a:r>
              <a:rPr lang="de-DE" dirty="0" smtClean="0"/>
              <a:t>Aktuelle Mitgliederzahl (Stand: 20. 02. 2014):</a:t>
            </a:r>
            <a:br>
              <a:rPr lang="de-DE" dirty="0" smtClean="0"/>
            </a:br>
            <a:r>
              <a:rPr lang="de-DE" dirty="0" smtClean="0"/>
              <a:t>63</a:t>
            </a:r>
          </a:p>
          <a:p>
            <a:r>
              <a:rPr lang="de-DE" dirty="0" smtClean="0"/>
              <a:t>Bisherige Präsentation des Vereins:</a:t>
            </a:r>
            <a:br>
              <a:rPr lang="de-DE" dirty="0" smtClean="0"/>
            </a:br>
            <a:r>
              <a:rPr lang="de-DE" dirty="0" smtClean="0"/>
              <a:t>Sommerfest Juli 2013</a:t>
            </a:r>
            <a:br>
              <a:rPr lang="de-DE" dirty="0" smtClean="0"/>
            </a:br>
            <a:r>
              <a:rPr lang="de-DE" dirty="0" smtClean="0"/>
              <a:t>Elternsprechtag Dezember 2013</a:t>
            </a:r>
            <a:br>
              <a:rPr lang="de-DE" dirty="0" smtClean="0"/>
            </a:br>
            <a:r>
              <a:rPr lang="de-DE" dirty="0" smtClean="0"/>
              <a:t>Neujahrsempfang des BDS Januar 2014</a:t>
            </a:r>
          </a:p>
          <a:p>
            <a:pPr marL="0" indent="0">
              <a:buNone/>
            </a:pPr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5915592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3. Bericht der Schatzmeisterin und Beschluss über den Haushaltsplan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e-DE" dirty="0" smtClean="0"/>
              <a:t>Einnahmen des Vereins</a:t>
            </a:r>
            <a:r>
              <a:rPr lang="de-DE" dirty="0"/>
              <a:t/>
            </a:r>
            <a:br>
              <a:rPr lang="de-DE" dirty="0"/>
            </a:br>
            <a:r>
              <a:rPr lang="de-DE" dirty="0" smtClean="0"/>
              <a:t>Mitgliedsbeiträge:		  1967 €</a:t>
            </a:r>
            <a:br>
              <a:rPr lang="de-DE" dirty="0" smtClean="0"/>
            </a:br>
            <a:r>
              <a:rPr lang="de-DE" dirty="0" smtClean="0"/>
              <a:t>Spenden (frei):	  	  1150 €</a:t>
            </a:r>
            <a:br>
              <a:rPr lang="de-DE" dirty="0" smtClean="0"/>
            </a:br>
            <a:r>
              <a:rPr lang="de-DE" dirty="0" smtClean="0"/>
              <a:t>Spende (Musik):		  1000 €</a:t>
            </a:r>
            <a:br>
              <a:rPr lang="de-DE" dirty="0" smtClean="0"/>
            </a:br>
            <a:r>
              <a:rPr lang="de-DE" dirty="0" smtClean="0"/>
              <a:t>Spende (Physik):		10000 €</a:t>
            </a:r>
          </a:p>
          <a:p>
            <a:r>
              <a:rPr lang="de-DE" dirty="0" smtClean="0"/>
              <a:t>Frei zur Verfügung:		</a:t>
            </a:r>
            <a:r>
              <a:rPr lang="de-DE" smtClean="0"/>
              <a:t>  </a:t>
            </a:r>
            <a:r>
              <a:rPr lang="de-DE" smtClean="0"/>
              <a:t>3117 </a:t>
            </a:r>
            <a:r>
              <a:rPr lang="de-DE" dirty="0" smtClean="0"/>
              <a:t>€</a:t>
            </a:r>
            <a:br>
              <a:rPr lang="de-DE" dirty="0" smtClean="0"/>
            </a:br>
            <a:r>
              <a:rPr lang="de-DE" dirty="0" smtClean="0"/>
              <a:t>Zweckgebunden:		11000 €</a:t>
            </a:r>
          </a:p>
          <a:p>
            <a:r>
              <a:rPr lang="de-DE" dirty="0" smtClean="0"/>
              <a:t>Ausgaben (Konto):		     47,80 €</a:t>
            </a:r>
            <a:br>
              <a:rPr lang="de-DE" dirty="0" smtClean="0"/>
            </a:b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356993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Sachspenden:</a:t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Namensschilder:			242,40 €</a:t>
            </a:r>
            <a:br>
              <a:rPr lang="de-DE" dirty="0" smtClean="0"/>
            </a:br>
            <a:r>
              <a:rPr lang="de-DE" dirty="0" smtClean="0"/>
              <a:t>Flyer:					73,45 €</a:t>
            </a:r>
            <a:br>
              <a:rPr lang="de-DE" dirty="0" smtClean="0"/>
            </a:br>
            <a:r>
              <a:rPr lang="de-DE" dirty="0" smtClean="0"/>
              <a:t>Stempel:					13,45 € </a:t>
            </a:r>
            <a:br>
              <a:rPr lang="de-DE" dirty="0" smtClean="0"/>
            </a:br>
            <a:r>
              <a:rPr lang="de-DE" dirty="0" smtClean="0"/>
              <a:t>Gebühren Notar: </a:t>
            </a:r>
            <a:r>
              <a:rPr lang="de-DE" dirty="0"/>
              <a:t>	</a:t>
            </a:r>
            <a:r>
              <a:rPr lang="de-DE" dirty="0" smtClean="0"/>
              <a:t>		53 € </a:t>
            </a:r>
            <a:br>
              <a:rPr lang="de-DE" dirty="0" smtClean="0"/>
            </a:br>
            <a:r>
              <a:rPr lang="de-DE" dirty="0" smtClean="0"/>
              <a:t>Geb. Registrierung:			23,80 €</a:t>
            </a:r>
            <a:br>
              <a:rPr lang="de-DE" dirty="0" smtClean="0"/>
            </a:br>
            <a:r>
              <a:rPr lang="de-DE" dirty="0" err="1" smtClean="0"/>
              <a:t>Haftpflichtvers</a:t>
            </a:r>
            <a:r>
              <a:rPr lang="de-DE" dirty="0" smtClean="0"/>
              <a:t>. 5/13 - 8/13	39,27 €</a:t>
            </a:r>
            <a:br>
              <a:rPr lang="de-DE" dirty="0" smtClean="0"/>
            </a:br>
            <a:r>
              <a:rPr lang="de-DE" dirty="0" err="1" smtClean="0"/>
              <a:t>Haftpflichtvers</a:t>
            </a:r>
            <a:r>
              <a:rPr lang="de-DE" dirty="0" smtClean="0"/>
              <a:t>. 9/13 – 8/14	130,90 €</a:t>
            </a:r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501737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Beschlussfassung Haushaltsplan 2013/2014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de-DE" dirty="0" smtClean="0"/>
              <a:t>Die Mitgliederversammlung des Verein der Freunde und Förderer des Gymnasiums Wendelstein e.V. beschließt das Vermögen in Höhe von 14069,20 € wie folgt zu verwenden:</a:t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1000 €		Musikinstrumente</a:t>
            </a:r>
            <a:br>
              <a:rPr lang="de-DE" dirty="0" smtClean="0"/>
            </a:br>
            <a:r>
              <a:rPr lang="de-DE" dirty="0" smtClean="0"/>
              <a:t>10000 € 		Material für Physikunterricht</a:t>
            </a:r>
            <a:br>
              <a:rPr lang="de-DE" dirty="0" smtClean="0"/>
            </a:br>
            <a:r>
              <a:rPr lang="de-DE" dirty="0" smtClean="0"/>
              <a:t>3069,20 € 	Satzungsgemäße Zwecke</a:t>
            </a:r>
            <a:br>
              <a:rPr lang="de-DE" dirty="0" smtClean="0"/>
            </a:br>
            <a:r>
              <a:rPr lang="de-DE" dirty="0" smtClean="0"/>
              <a:t>			Notwendige Ausgaben für 				Verwaltung und Präsentation des 			Vereins</a:t>
            </a:r>
          </a:p>
        </p:txBody>
      </p:sp>
    </p:spTree>
    <p:extLst>
      <p:ext uri="{BB962C8B-B14F-4D97-AF65-F5344CB8AC3E}">
        <p14:creationId xmlns:p14="http://schemas.microsoft.com/office/powerpoint/2010/main" val="27926963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err="1" smtClean="0"/>
              <a:t>Darüberhinaus</a:t>
            </a:r>
            <a:r>
              <a:rPr lang="de-DE" dirty="0" smtClean="0"/>
              <a:t> beschließt die Mitgliederversammlung des Vereins, dass im Laufe des </a:t>
            </a:r>
            <a:r>
              <a:rPr lang="de-DE" dirty="0"/>
              <a:t>G</a:t>
            </a:r>
            <a:r>
              <a:rPr lang="de-DE" dirty="0" smtClean="0"/>
              <a:t>eschäftsjahres 2013/2014 </a:t>
            </a:r>
            <a:br>
              <a:rPr lang="de-DE" dirty="0" smtClean="0"/>
            </a:br>
            <a:r>
              <a:rPr lang="de-DE" dirty="0" smtClean="0"/>
              <a:t>(bis 31. August 2014) weitere eingehende Spenden und Mitgliedsbeiträge ebenfalls für satzungsgemäße Zwecke bzw. entsprechend zweckgebunden verwendet werden.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72825912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347</Words>
  <Application>Microsoft Office PowerPoint</Application>
  <PresentationFormat>Bildschirmpräsentation (4:3)</PresentationFormat>
  <Paragraphs>80</Paragraphs>
  <Slides>18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18</vt:i4>
      </vt:variant>
    </vt:vector>
  </HeadingPairs>
  <TitlesOfParts>
    <vt:vector size="19" baseType="lpstr">
      <vt:lpstr>Larissa</vt:lpstr>
      <vt:lpstr>Verein der Freunde und Förderer des Gymnasiums Wendelstein e.V.</vt:lpstr>
      <vt:lpstr>Tagesordnung  </vt:lpstr>
      <vt:lpstr>2. Bericht des Vorstandes</vt:lpstr>
      <vt:lpstr>PowerPoint-Präsentation</vt:lpstr>
      <vt:lpstr>PowerPoint-Präsentation</vt:lpstr>
      <vt:lpstr>3. Bericht der Schatzmeisterin und Beschluss über den Haushaltsplan</vt:lpstr>
      <vt:lpstr>PowerPoint-Präsentation</vt:lpstr>
      <vt:lpstr>Beschlussfassung Haushaltsplan 2013/2014</vt:lpstr>
      <vt:lpstr>PowerPoint-Präsentation</vt:lpstr>
      <vt:lpstr>4. Verwendung der Mittel gemäß Satzungszweck</vt:lpstr>
      <vt:lpstr>PowerPoint-Präsentation</vt:lpstr>
      <vt:lpstr>PowerPoint-Präsentation</vt:lpstr>
      <vt:lpstr>Vorstellung „Partnerprogramm“</vt:lpstr>
      <vt:lpstr>Vorstellung „Partnerprogramm“</vt:lpstr>
      <vt:lpstr>Vorstellung „Partnerprogramm“</vt:lpstr>
      <vt:lpstr>Vorstellung „Partnerprogramm“</vt:lpstr>
      <vt:lpstr>Termine</vt:lpstr>
      <vt:lpstr>Sonstiges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Verein der Freunde und Förderer des Gymnasiums Wendelstein e.V.</dc:title>
  <dc:creator>Bail</dc:creator>
  <cp:lastModifiedBy>Bail</cp:lastModifiedBy>
  <cp:revision>23</cp:revision>
  <cp:lastPrinted>2014-02-20T11:11:00Z</cp:lastPrinted>
  <dcterms:created xsi:type="dcterms:W3CDTF">2014-02-20T08:44:16Z</dcterms:created>
  <dcterms:modified xsi:type="dcterms:W3CDTF">2014-02-25T15:04:17Z</dcterms:modified>
</cp:coreProperties>
</file>