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64" r:id="rId6"/>
    <p:sldId id="258" r:id="rId7"/>
    <p:sldId id="272" r:id="rId8"/>
    <p:sldId id="273" r:id="rId9"/>
    <p:sldId id="274" r:id="rId10"/>
    <p:sldId id="260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62" r:id="rId19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4" d="100"/>
          <a:sy n="74" d="100"/>
        </p:scale>
        <p:origin x="-11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89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52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1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8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85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90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86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80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4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12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20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19A9-ACAD-4C3C-9C44-6203EF674505}" type="datetimeFigureOut">
              <a:rPr lang="de-DE" smtClean="0"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7AD1-4EF3-4521-88B6-32FC29DE7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8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Plan-Ist-Zahlen%201%209%2013-31%208%2014%20(2).xls!Tabelle1!Z1S1:Z14S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Plan-Ist-Zahlen%201%209%2013-31%208%2014%20(2).xls!Tabelle1!Z15S1:Z31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Plan-Ist-Zahlen%201%209%2013-31%208%2014%20(2).xls!Tabelle1!Z32S1:Z49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Plan-Ist-Zahlen%201%209%2013-31%208%2014%20(2).xls!Tabelle1!Z53S1:Z77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F&#246;rderverein%20Wendelstein\Mitgliederversammlungen\Haushaltsplan2015.xls!Tabelle1!Z1S1:Z27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F&#246;rderverein%20Wendelstein\Mitgliederversammlungen\Haushaltsplan2015.xls!Tabelle1!Z28S1:Z49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l\Documents\F&#246;rderverein%20Wendelstein\Mitgliederversammlungen\Haushaltsplan2015.xls!Tabelle1!Z54S1:Z79S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dungsspender.de/gym-w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Verein der Freunde und Förderer des Gymnasiums Wendelstein e.V.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Mitgliederversammlung am </a:t>
            </a:r>
          </a:p>
          <a:p>
            <a:r>
              <a:rPr lang="de-DE" dirty="0" smtClean="0"/>
              <a:t>5. Februar 2015, 19.30 Uhr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8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de-DE" sz="3200" b="1" dirty="0" smtClean="0"/>
              <a:t>3. Übernahme der Kooperation für den Betrieb der           Ganztagsschule (GGTS und OGTS) am Gymnasium Wendelstein durch den Förderverein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5452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Konzept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Finanzierung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r>
              <a:rPr lang="de-DE" sz="2800" dirty="0" smtClean="0">
                <a:solidFill>
                  <a:srgbClr val="00B0F0"/>
                </a:solidFill>
              </a:rPr>
              <a:t>!Auftreten als Arbeitgeber für geeignete Bereiche!</a:t>
            </a:r>
            <a:endParaRPr lang="de-DE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 smtClean="0"/>
              <a:t>4. Bericht der Schatzmeisterin</a:t>
            </a:r>
            <a:endParaRPr lang="de-DE" sz="3200" b="1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79948"/>
              </p:ext>
            </p:extLst>
          </p:nvPr>
        </p:nvGraphicFramePr>
        <p:xfrm>
          <a:off x="353490" y="1361580"/>
          <a:ext cx="8394973" cy="415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rbeitsblatt" r:id="rId3" imgW="5734084" imgH="2838352" progId="Excel.Sheet.8">
                  <p:link updateAutomatic="1"/>
                </p:oleObj>
              </mc:Choice>
              <mc:Fallback>
                <p:oleObj name="Arbeitsblatt" r:id="rId3" imgW="5734084" imgH="283835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490" y="1361580"/>
                        <a:ext cx="8394973" cy="4155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6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743482"/>
              </p:ext>
            </p:extLst>
          </p:nvPr>
        </p:nvGraphicFramePr>
        <p:xfrm>
          <a:off x="539552" y="908720"/>
          <a:ext cx="8208912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Arbeitsblatt" r:id="rId3" imgW="6496127" imgH="3248111" progId="Excel.Sheet.8">
                  <p:link updateAutomatic="1"/>
                </p:oleObj>
              </mc:Choice>
              <mc:Fallback>
                <p:oleObj name="Arbeitsblatt" r:id="rId3" imgW="6496127" imgH="324811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908720"/>
                        <a:ext cx="8208912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9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12825"/>
              </p:ext>
            </p:extLst>
          </p:nvPr>
        </p:nvGraphicFramePr>
        <p:xfrm>
          <a:off x="490882" y="1124744"/>
          <a:ext cx="8434311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Arbeitsblatt" r:id="rId3" imgW="6496127" imgH="3438414" progId="Excel.Sheet.8">
                  <p:link updateAutomatic="1"/>
                </p:oleObj>
              </mc:Choice>
              <mc:Fallback>
                <p:oleObj name="Arbeitsblatt" r:id="rId3" imgW="6496127" imgH="3438414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882" y="1124744"/>
                        <a:ext cx="8434311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87226"/>
              </p:ext>
            </p:extLst>
          </p:nvPr>
        </p:nvGraphicFramePr>
        <p:xfrm>
          <a:off x="1323975" y="1014413"/>
          <a:ext cx="6496050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Arbeitsblatt" r:id="rId3" imgW="6496127" imgH="4829112" progId="Excel.Sheet.8">
                  <p:link updateAutomatic="1"/>
                </p:oleObj>
              </mc:Choice>
              <mc:Fallback>
                <p:oleObj name="Arbeitsblatt" r:id="rId3" imgW="6496127" imgH="482911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1014413"/>
                        <a:ext cx="6496050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5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157136"/>
              </p:ext>
            </p:extLst>
          </p:nvPr>
        </p:nvGraphicFramePr>
        <p:xfrm>
          <a:off x="1366838" y="771525"/>
          <a:ext cx="6410325" cy="531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Arbeitsblatt" r:id="rId3" imgW="6410286" imgH="5314992" progId="Excel.Sheet.8">
                  <p:link updateAutomatic="1"/>
                </p:oleObj>
              </mc:Choice>
              <mc:Fallback>
                <p:oleObj name="Arbeitsblatt" r:id="rId3" imgW="6410286" imgH="531499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6838" y="771525"/>
                        <a:ext cx="6410325" cy="531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1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514791"/>
              </p:ext>
            </p:extLst>
          </p:nvPr>
        </p:nvGraphicFramePr>
        <p:xfrm>
          <a:off x="1366838" y="1319213"/>
          <a:ext cx="6410325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Arbeitsblatt" r:id="rId3" imgW="6410286" imgH="4219602" progId="Excel.Sheet.8">
                  <p:link updateAutomatic="1"/>
                </p:oleObj>
              </mc:Choice>
              <mc:Fallback>
                <p:oleObj name="Arbeitsblatt" r:id="rId3" imgW="6410286" imgH="421960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6838" y="1319213"/>
                        <a:ext cx="6410325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0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12052"/>
              </p:ext>
            </p:extLst>
          </p:nvPr>
        </p:nvGraphicFramePr>
        <p:xfrm>
          <a:off x="1366838" y="919163"/>
          <a:ext cx="6410325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Arbeitsblatt" r:id="rId3" imgW="6410286" imgH="5019685" progId="Excel.Sheet.8">
                  <p:link updateAutomatic="1"/>
                </p:oleObj>
              </mc:Choice>
              <mc:Fallback>
                <p:oleObj name="Arbeitsblatt" r:id="rId3" imgW="6410286" imgH="50196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6838" y="919163"/>
                        <a:ext cx="6410325" cy="501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3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5. Bericht des Kassenprüfers und Entlastung des     Vorstandes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6. Wahl des Vorstandes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7. Wahl kooptierter Mitglieder des Vorstandes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8. Sonstiges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646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755576" y="-148902"/>
            <a:ext cx="756084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endParaRPr lang="de-DE" dirty="0" smtClean="0">
              <a:solidFill>
                <a:srgbClr val="000000"/>
              </a:solidFill>
              <a:effectLst/>
              <a:latin typeface="Arial"/>
              <a:ea typeface="ヒラギノ角ゴ Pro W3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endParaRPr lang="de-DE" dirty="0">
              <a:solidFill>
                <a:srgbClr val="000000"/>
              </a:solidFill>
              <a:latin typeface="Arial"/>
              <a:ea typeface="ヒラギノ角ゴ Pro W3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endParaRPr lang="de-DE" dirty="0" smtClean="0">
              <a:solidFill>
                <a:srgbClr val="000000"/>
              </a:solidFill>
              <a:effectLst/>
              <a:latin typeface="Arial"/>
              <a:ea typeface="ヒラギノ角ゴ Pro W3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sz="2000" b="1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Tagesordnung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 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Begrüßung, Bestellung Protokollführer, Annahme Tagesordnung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Bericht des Vorstandes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Übernahme der Kooperation für den Betrieb der Ganztagsbetreuung (OGTS und GGTS) am Gymnasium Wendelstein durch den Förderverein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Bericht der Schatzmeisterin und Beschluss über den Haushaltsplan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Bericht des Kassenprüfers und Entlastung des Vorstandes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Wahl des Vorstandes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Wahl kooptierter Mitglieder des Vorstandes</a:t>
            </a:r>
            <a:endParaRPr lang="de-DE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899795" algn="l"/>
                <a:tab pos="1350010" algn="l"/>
                <a:tab pos="2249805" algn="l"/>
                <a:tab pos="2700020" algn="l"/>
                <a:tab pos="3150235" algn="l"/>
                <a:tab pos="3599815" algn="l"/>
                <a:tab pos="4050030" algn="l"/>
                <a:tab pos="4500245" algn="l"/>
                <a:tab pos="4949825" algn="l"/>
                <a:tab pos="5400040" algn="l"/>
                <a:tab pos="5798820" algn="l"/>
              </a:tabLst>
            </a:pPr>
            <a:r>
              <a:rPr lang="de-DE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Sonstiges</a:t>
            </a:r>
            <a:endParaRPr lang="de-DE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31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 smtClean="0"/>
              <a:t>2. Bericht des Vorstandes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Aktuelle Mitgliederzahl: 74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Ausgaben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61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Ausgaben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Musikfahrt, Sportfahrt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Unterstützung </a:t>
            </a:r>
            <a:r>
              <a:rPr lang="de-DE" dirty="0" err="1" smtClean="0">
                <a:solidFill>
                  <a:srgbClr val="FF0000"/>
                </a:solidFill>
              </a:rPr>
              <a:t>Kennenlernfahrt</a:t>
            </a:r>
            <a:r>
              <a:rPr lang="de-DE" dirty="0" smtClean="0">
                <a:solidFill>
                  <a:srgbClr val="FF0000"/>
                </a:solidFill>
              </a:rPr>
              <a:t> , Skilager</a:t>
            </a:r>
          </a:p>
          <a:p>
            <a:r>
              <a:rPr lang="de-DE" dirty="0" smtClean="0">
                <a:solidFill>
                  <a:srgbClr val="92D050"/>
                </a:solidFill>
              </a:rPr>
              <a:t>Tassen für Sommerfest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rgbClr val="7030A0"/>
                </a:solidFill>
              </a:rPr>
              <a:t>Life </a:t>
            </a:r>
            <a:r>
              <a:rPr lang="de-DE" dirty="0" err="1" smtClean="0">
                <a:solidFill>
                  <a:srgbClr val="7030A0"/>
                </a:solidFill>
              </a:rPr>
              <a:t>kinetics</a:t>
            </a:r>
            <a:r>
              <a:rPr lang="de-DE" dirty="0" smtClean="0">
                <a:solidFill>
                  <a:srgbClr val="7030A0"/>
                </a:solidFill>
              </a:rPr>
              <a:t>	</a:t>
            </a:r>
            <a:br>
              <a:rPr lang="de-DE" dirty="0" smtClean="0">
                <a:solidFill>
                  <a:srgbClr val="7030A0"/>
                </a:solidFill>
              </a:rPr>
            </a:br>
            <a:r>
              <a:rPr lang="de-DE" dirty="0" smtClean="0">
                <a:solidFill>
                  <a:srgbClr val="7030A0"/>
                </a:solidFill>
              </a:rPr>
              <a:t>Lego </a:t>
            </a:r>
            <a:r>
              <a:rPr lang="de-DE" dirty="0" err="1" smtClean="0">
                <a:solidFill>
                  <a:srgbClr val="7030A0"/>
                </a:solidFill>
              </a:rPr>
              <a:t>Robotics</a:t>
            </a:r>
            <a:r>
              <a:rPr lang="de-DE" dirty="0" smtClean="0">
                <a:solidFill>
                  <a:srgbClr val="7030A0"/>
                </a:solidFill>
              </a:rPr>
              <a:t/>
            </a:r>
            <a:br>
              <a:rPr lang="de-DE" dirty="0" smtClean="0">
                <a:solidFill>
                  <a:srgbClr val="7030A0"/>
                </a:solidFill>
              </a:rPr>
            </a:br>
            <a:r>
              <a:rPr lang="de-DE" dirty="0" smtClean="0">
                <a:solidFill>
                  <a:srgbClr val="7030A0"/>
                </a:solidFill>
              </a:rPr>
              <a:t>9 i-pads</a:t>
            </a:r>
            <a:br>
              <a:rPr lang="de-DE" dirty="0" smtClean="0">
                <a:solidFill>
                  <a:srgbClr val="7030A0"/>
                </a:solidFill>
              </a:rPr>
            </a:br>
            <a:r>
              <a:rPr lang="de-DE" dirty="0" smtClean="0">
                <a:solidFill>
                  <a:srgbClr val="7030A0"/>
                </a:solidFill>
              </a:rPr>
              <a:t>NAO-Roboter</a:t>
            </a:r>
          </a:p>
          <a:p>
            <a:pPr marL="0" indent="0">
              <a:buNone/>
            </a:pP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Satzungszweck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Gewährung von Beihilfen für Studienfahrten, Klassenfahrten, Exkursionen</a:t>
            </a:r>
          </a:p>
          <a:p>
            <a:r>
              <a:rPr lang="de-DE" dirty="0" smtClean="0">
                <a:solidFill>
                  <a:srgbClr val="92D050"/>
                </a:solidFill>
              </a:rPr>
              <a:t>Zusammengehörigkeit Schüler, Eltern, Lehrer</a:t>
            </a:r>
          </a:p>
          <a:p>
            <a:r>
              <a:rPr lang="de-DE" dirty="0" smtClean="0">
                <a:solidFill>
                  <a:srgbClr val="7030A0"/>
                </a:solidFill>
              </a:rPr>
              <a:t>Beschaffung von Lehrmitteln und </a:t>
            </a:r>
            <a:r>
              <a:rPr lang="de-DE" dirty="0">
                <a:solidFill>
                  <a:srgbClr val="7030A0"/>
                </a:solidFill>
              </a:rPr>
              <a:t>B</a:t>
            </a:r>
            <a:r>
              <a:rPr lang="de-DE" dirty="0" smtClean="0">
                <a:solidFill>
                  <a:srgbClr val="7030A0"/>
                </a:solidFill>
              </a:rPr>
              <a:t>üchern</a:t>
            </a:r>
            <a:endParaRPr lang="de-D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1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Bastelmaterial (Bibliothek)</a:t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Scheinwerfer (SMV)</a:t>
            </a:r>
          </a:p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Preis im Fach Geographie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Satzungszweck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Beiträge zur Ausgestaltung der Schulräume</a:t>
            </a:r>
          </a:p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Bereitstellung von Prämien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</a:rPr>
              <a:t>Herstellen und Pflegen von Kontakten zu Unternehmen und anderen Partnern, </a:t>
            </a:r>
            <a:r>
              <a:rPr lang="de-DE" sz="320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</a:rPr>
              <a:t>eschaffung von Spenden</a:t>
            </a:r>
            <a:endParaRPr lang="de-D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Stand Gewerbeschau 24./25.Mai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Stand Theaterabend, Sommerfest, Elternabende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Einladung für Unterstützer Weihnachtskulturabend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Anmeldung Bildungsspender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www.bildungsspender.de/gym-wen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Zusammenstellung Vorstellungsmappe</a:t>
            </a:r>
          </a:p>
        </p:txBody>
      </p:sp>
    </p:spTree>
    <p:extLst>
      <p:ext uri="{BB962C8B-B14F-4D97-AF65-F5344CB8AC3E}">
        <p14:creationId xmlns:p14="http://schemas.microsoft.com/office/powerpoint/2010/main" val="3629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5236"/>
            <a:ext cx="5452681" cy="661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21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6481"/>
            <a:ext cx="4805751" cy="640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28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23754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721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Bildschirmpräsentation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Verknüpfungen</vt:lpstr>
      </vt:variant>
      <vt:variant>
        <vt:i4>7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Larissa</vt:lpstr>
      <vt:lpstr>C:\Users\Bail\Documents\Plan-Ist-Zahlen 1 9 13-31 8 14 (2).xls!Tabelle1!Z1S1:Z14S7</vt:lpstr>
      <vt:lpstr>C:\Users\Bail\Documents\Plan-Ist-Zahlen 1 9 13-31 8 14 (2).xls!Tabelle1!Z15S1:Z31S8</vt:lpstr>
      <vt:lpstr>C:\Users\Bail\Documents\Plan-Ist-Zahlen 1 9 13-31 8 14 (2).xls!Tabelle1!Z32S1:Z49S8</vt:lpstr>
      <vt:lpstr>C:\Users\Bail\Documents\Plan-Ist-Zahlen 1 9 13-31 8 14 (2).xls!Tabelle1!Z53S1:Z77S8</vt:lpstr>
      <vt:lpstr>C:\Users\Bail\Documents\Förderverein Wendelstein\Mitgliederversammlungen\Haushaltsplan2015.xls!Tabelle1!Z1S1:Z27S8</vt:lpstr>
      <vt:lpstr>C:\Users\Bail\Documents\Förderverein Wendelstein\Mitgliederversammlungen\Haushaltsplan2015.xls!Tabelle1!Z28S1:Z49S8</vt:lpstr>
      <vt:lpstr>C:\Users\Bail\Documents\Förderverein Wendelstein\Mitgliederversammlungen\Haushaltsplan2015.xls!Tabelle1!Z54S1:Z79S8</vt:lpstr>
      <vt:lpstr>Verein der Freunde und Förderer des Gymnasiums Wendelstein e.V.</vt:lpstr>
      <vt:lpstr>PowerPoint-Präsentation</vt:lpstr>
      <vt:lpstr>2. Bericht des Vorstandes</vt:lpstr>
      <vt:lpstr>PowerPoint-Präsentation</vt:lpstr>
      <vt:lpstr>PowerPoint-Präsentation</vt:lpstr>
      <vt:lpstr>Herstellen und Pflegen von Kontakten zu Unternehmen und anderen Partnern, Beschaffung von Spenden</vt:lpstr>
      <vt:lpstr>PowerPoint-Präsentation</vt:lpstr>
      <vt:lpstr>PowerPoint-Präsentation</vt:lpstr>
      <vt:lpstr>PowerPoint-Präsentation</vt:lpstr>
      <vt:lpstr>3. Übernahme der Kooperation für den Betrieb der           Ganztagsschule (GGTS und OGTS) am Gymnasium Wendelstein durch den Förderverein</vt:lpstr>
      <vt:lpstr>4. Bericht der Schatzmeisterin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Verein der Freunde und Förderer des Gymnasiums Wendelstein e.V.</dc:title>
  <dc:creator>Bail</dc:creator>
  <cp:lastModifiedBy>Armin Distler</cp:lastModifiedBy>
  <cp:revision>18</cp:revision>
  <cp:lastPrinted>2015-02-05T09:07:34Z</cp:lastPrinted>
  <dcterms:created xsi:type="dcterms:W3CDTF">2015-01-28T07:46:39Z</dcterms:created>
  <dcterms:modified xsi:type="dcterms:W3CDTF">2015-02-20T17:13:44Z</dcterms:modified>
</cp:coreProperties>
</file>